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4" r:id="rId4"/>
    <p:sldId id="315" r:id="rId5"/>
    <p:sldId id="316" r:id="rId6"/>
    <p:sldId id="258" r:id="rId7"/>
    <p:sldId id="259" r:id="rId8"/>
    <p:sldId id="260" r:id="rId9"/>
    <p:sldId id="261" r:id="rId10"/>
    <p:sldId id="282" r:id="rId11"/>
    <p:sldId id="307" r:id="rId12"/>
    <p:sldId id="308" r:id="rId13"/>
    <p:sldId id="317" r:id="rId14"/>
    <p:sldId id="309" r:id="rId15"/>
    <p:sldId id="310" r:id="rId16"/>
    <p:sldId id="285" r:id="rId17"/>
    <p:sldId id="320" r:id="rId18"/>
    <p:sldId id="311" r:id="rId19"/>
    <p:sldId id="312" r:id="rId20"/>
    <p:sldId id="286" r:id="rId21"/>
    <p:sldId id="280" r:id="rId22"/>
    <p:sldId id="281" r:id="rId23"/>
    <p:sldId id="262" r:id="rId24"/>
    <p:sldId id="277" r:id="rId25"/>
    <p:sldId id="278" r:id="rId26"/>
    <p:sldId id="302" r:id="rId27"/>
    <p:sldId id="304" r:id="rId28"/>
    <p:sldId id="303" r:id="rId29"/>
    <p:sldId id="313" r:id="rId30"/>
    <p:sldId id="305" r:id="rId31"/>
    <p:sldId id="306" r:id="rId32"/>
    <p:sldId id="287" r:id="rId33"/>
    <p:sldId id="288" r:id="rId34"/>
    <p:sldId id="289" r:id="rId35"/>
    <p:sldId id="290" r:id="rId36"/>
    <p:sldId id="291" r:id="rId37"/>
    <p:sldId id="299" r:id="rId38"/>
    <p:sldId id="321" r:id="rId39"/>
    <p:sldId id="292" r:id="rId40"/>
    <p:sldId id="293" r:id="rId41"/>
    <p:sldId id="295" r:id="rId42"/>
    <p:sldId id="296" r:id="rId43"/>
    <p:sldId id="283" r:id="rId44"/>
    <p:sldId id="318" r:id="rId45"/>
    <p:sldId id="319" r:id="rId46"/>
    <p:sldId id="266" r:id="rId47"/>
    <p:sldId id="267" r:id="rId48"/>
    <p:sldId id="268" r:id="rId49"/>
    <p:sldId id="269" r:id="rId50"/>
    <p:sldId id="270" r:id="rId51"/>
    <p:sldId id="271" r:id="rId52"/>
    <p:sldId id="273" r:id="rId53"/>
    <p:sldId id="274" r:id="rId54"/>
    <p:sldId id="275" r:id="rId55"/>
    <p:sldId id="276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33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84212DF-7B59-4F0D-9346-78A5D4A20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9C55F-0552-4645-9775-89D0AA769B2D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BD475A-BB92-4302-8874-767F292CB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B97EE3-200D-43DC-8AFD-B5844AD8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8147-8275-4E21-862E-D941655169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031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4A96BE9-A36E-4DB2-B5B9-8310AD6B9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9844F-DF79-466B-8318-62D7D2476A64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7C318CF-91CF-48B2-BEC7-88A2D8422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F65AF6-7211-4AE7-9381-CE06F74C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02AA5-90DF-4554-AD85-CA1A966069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74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8C8A199-26D2-4A71-AA82-E0DB3B42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8293A-BE10-437F-94B9-9BCF8A36C4B6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5B8A604-3860-4866-B4E1-448FBAB6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22858F-C368-4A78-87F0-FE6270EF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DEE3A-E259-4E25-8578-504ECA91B2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2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98A5B3-B69B-4C84-9975-B85580BCE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4B37-C513-4F6B-8644-E8FCE53A6802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79236A8-BD14-4EA4-BCFE-E6D25F3C1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17D52B-70C8-4887-8776-7D1B8F51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B57C0-F99E-4AC8-B267-A7248FA629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25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36F185-8AFE-4B1B-8290-CAC9AB4F9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A679B-A258-43F2-A2B5-4A054FE3A4E1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D8BC5D-5E5A-41DB-A329-885BF528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EE3AD6-7CD7-491E-96F0-DCB9B6621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9E2CE-10B9-490B-ACD4-03BF85FA5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52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49BDEBB2-856D-4FBD-BD4B-590CB573A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E2646-E1C0-4EED-893D-7FCAE705A0EF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97FD3748-37AF-438F-92D2-4FF113D96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06637354-4A7F-4CF7-B9DC-C2A35A3A3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8810A-B6F6-4086-91EF-1C3FA0E24C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77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5E84E75A-6AA8-4A21-AB50-62B93B0B6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4BC2-9FC8-47ED-99B4-9ACBC4A3709A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0331BBF3-2B4B-4F13-AD0F-0F96EE888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C2CF0D04-62C2-4E91-9C11-EDD810B0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ED6F-9E12-46DE-8591-2AAFD0EB6B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12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4793785D-BED2-4B4F-A2BF-426F9894C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59500-DF65-4BEC-AE43-D89FCD75E131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446C2612-10F8-4FE6-8904-05F399F21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89E3B376-6037-4732-ACEC-3F249658A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F50E-B0B0-412E-AF46-F50630E57C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50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A735DE19-8DFB-4048-80A0-932BD53DF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D6344-8FE5-4C1B-A230-CD545820A754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141DEDF7-0B55-4C5C-AA16-82CAF0971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5CF9543C-A7DB-4A61-ABFC-F61ABA21D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0F865-59C1-49B2-ADF1-4EBFB9E9D2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3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EB2F628-1E9F-43EB-BFA3-3B35B6F8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3C4E2-3E5D-4D47-AA0C-24CD36274842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4CBC31CC-7B1C-4AFC-8B18-7730D462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39CE6E12-A2F9-4A75-BB8E-279470B5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85B93-0FDA-47D2-A194-40E4DD193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038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361B3537-4722-49B1-850B-86147F96C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644B-6066-411B-A763-508851D96199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F8654D93-560B-43D1-8A6F-E49180C78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B3951576-E3EF-49A1-9645-ACD99A470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D0F1-C20E-47C3-BC9C-2D35D145D7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010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C5F8F438-F58F-4ACB-8DA6-25E8DF0A445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6C34B627-B482-4045-96CF-E1F979A8DCB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1A91B4-8EB5-4BC0-8A92-23AEF78594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A14D84-E204-433B-842E-674EB4736D9E}" type="datetimeFigureOut">
              <a:rPr lang="en-US"/>
              <a:pPr>
                <a:defRPr/>
              </a:pPr>
              <a:t>2/10/2021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79CA71-A7D6-4579-9CCE-1DCCA8CE6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E744094-F5C3-455F-BAF8-1E0B5E5E7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B7E77B8-B29D-4B8D-88AE-A09E145FA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32FAD2A-A732-4744-9ED8-B9D7C8CDB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2133600"/>
            <a:ext cx="7848600" cy="17526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Клиничка евалуација-неонатологија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вежбе ОСС </a:t>
            </a:r>
            <a:endParaRPr lang="en-US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9">
            <a:extLst>
              <a:ext uri="{FF2B5EF4-FFF2-40B4-BE49-F238E27FC236}">
                <a16:creationId xmlns:a16="http://schemas.microsoft.com/office/drawing/2014/main" xmlns="" id="{8A4772EB-B773-46A2-8785-DEF91B762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" y="685800"/>
            <a:ext cx="3568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R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УНИВЕРЗИТЕТ У КРАГУЈЕВЦУ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R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ФАКУЛТЕТ МЕДИЦИНСКИХ НАУКА 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Rectangle 10">
            <a:extLst>
              <a:ext uri="{FF2B5EF4-FFF2-40B4-BE49-F238E27FC236}">
                <a16:creationId xmlns:a16="http://schemas.microsoft.com/office/drawing/2014/main" xmlns="" id="{0F7145CF-07E4-4CDD-8CA3-1CB3F9D93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5" y="679450"/>
            <a:ext cx="2908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KRAGUJEVAC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MEDICAL SCIENCES</a:t>
            </a:r>
            <a:endParaRPr lang="sr-Latn-CS" altLang="en-US" sz="1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8" descr="http://www.volonterskicentarkg.org/wp-content/uploads/2011/02/MEDFKG-181x3002.jpg">
            <a:extLst>
              <a:ext uri="{FF2B5EF4-FFF2-40B4-BE49-F238E27FC236}">
                <a16:creationId xmlns:a16="http://schemas.microsoft.com/office/drawing/2014/main" xmlns="" id="{50D4E5C8-8E0F-4275-BEFD-DAAE54C19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60350"/>
            <a:ext cx="1081087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Subtitle 2">
            <a:extLst>
              <a:ext uri="{FF2B5EF4-FFF2-40B4-BE49-F238E27FC236}">
                <a16:creationId xmlns:a16="http://schemas.microsoft.com/office/drawing/2014/main" xmlns="" id="{2FD34BD7-CC2B-476F-922D-7D9539D9C874}"/>
              </a:ext>
            </a:extLst>
          </p:cNvPr>
          <p:cNvSpPr txBox="1">
            <a:spLocks/>
          </p:cNvSpPr>
          <p:nvPr/>
        </p:nvSpPr>
        <p:spPr bwMode="auto">
          <a:xfrm>
            <a:off x="2987675" y="5013325"/>
            <a:ext cx="5716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11163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chemeClr val="tx2"/>
              </a:buClr>
              <a:buSzPct val="95000"/>
              <a:buFontTx/>
              <a:buNone/>
            </a:pPr>
            <a:r>
              <a:rPr lang="sr-Cyrl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доц</a:t>
            </a:r>
            <a:r>
              <a:rPr lang="sr-Latn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en-U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Драгана Савић</a:t>
            </a:r>
            <a:endParaRPr lang="en-US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1343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xmlns="" id="{A3DB2C61-224B-4080-B112-E557FC00F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Гатријев тест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xmlns="" id="{41A56ADD-63A9-42A0-A280-39A7D8D67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фенилкетонурију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а.к. фенил-аланин се не разграђује- депонује се у ЦНСу и доводи до оштећења </a:t>
            </a: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хипотиреозу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раног откривања оштећења ЦНСа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xmlns="" id="{9785D857-DA44-4F3B-B8EE-71B33C023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Гатријев тест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FFD654-6F2B-490C-BD74-C6FE9E12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посебном филтер папиру...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из загрејане пете НН, узима узорак крви, који укапа на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означена места на папиру 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Попуњава опште податке о НН 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Шаље узорке у ИМД, на даље испитивање  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xmlns="" id="{46B3D6D1-4083-498B-9F22-76C8E9CAE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Гатријев тест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07700E-4571-469E-AEE9-F22D350DC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5225"/>
            <a:ext cx="8229600" cy="508317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изводи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 3 и 5 дана живота код терминксе НН, након 24 сата исхране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 10 и 15 дана живота код превремено рођене деце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Касније...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 орпуст након лечења 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истополних близанаца 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24 сата од истека АБ терапије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xmlns="" id="{C804E820-8A34-41AF-955F-F5BD6F78C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 прегледи 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EEDA64-535D-4BAF-B398-452A3B9FA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НН врло информативан, неинвазиван!!!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ЦНСа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најчешћи...скрининг у већини породилишта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мед.сестра поставља мајку и НН у посебан положај, како би лекар имао адекватан увид у ендокранијум преко велике фонтанеле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xmlns="" id="{62FB8128-CE93-480C-865D-180F0BDF9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 прегледи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E95684-94F2-4839-80A9-F388A0BB2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кукова 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 развојних поремећаја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изузетно ретко, још у породилишту 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2., 5.и ±9.месецу живота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безболан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мед.сестра поставља НН у лежећи положај,прво на један бок, а затим и на други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xmlns="" id="{89DC7BD7-410C-4D7B-BF00-E59AFD5C6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 прегледи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xmlns="" id="{2BABDD48-3787-4F33-8508-F95D5DA18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УЗ абдомена и уротракта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безболан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увид у органе абдомена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погодан за праћење промена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мед.сестра поставља НН у лежећи положај на леђима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 новије време...током акта храњења може се Дг ГЕР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xmlns="" id="{546FCCD6-60B8-44B3-9D9D-EDE57AE4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 на РОП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xmlns="" id="{49AC2A05-66D2-4B9D-8389-B10142C49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РОП-ретинопатија превремено рођене деце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Оштећење вида до слепила </a:t>
            </a: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Крвни судови ретине нису добро развијени, а високе концентрације О2 доводе до прекида у уобичајеном развоју</a:t>
            </a: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Индикације:ТМ испод 2000 г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ГС испод 36 недеља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примена О2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xmlns="" id="{F718490D-AC10-4C91-9277-F270422D5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 на РОП</a:t>
            </a:r>
            <a:endParaRPr lang="en-US" altLang="en-US"/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xmlns="" id="{BE588365-332E-45C5-BE26-7A9E9A1C3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26- 30 ГН- у узрасту 3 недеље или са 30ГН</a:t>
            </a:r>
          </a:p>
          <a:p>
            <a:r>
              <a:rPr lang="sr-Cyrl-R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31- 33 ГН- у урасту од од 2 недеље </a:t>
            </a:r>
          </a:p>
          <a:p>
            <a:r>
              <a:rPr lang="sr-Cyrl-R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34ГН- након завршене 1- ве недеље живота </a:t>
            </a:r>
            <a:endParaRPr lang="en-US" altLang="en-US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xmlns="" id="{29EB999A-7EA4-4A48-AF87-CD8FCFDE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 на РОП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xmlns="" id="{44627053-9AC4-4392-8686-D1782418B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Први преглед према препорукама, до потпуне васкуларизације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мед.сестре:</a:t>
            </a: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прошири зенице НН са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5% 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капима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ciklopentolata 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или још у комбинацији са капима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5% fenilefrina</a:t>
            </a:r>
            <a:endParaRPr lang="sr-Cyrl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обично 2 пута на 15 минута пред преглед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xmlns="" id="{CA7383F3-CB6C-4FF1-B5EC-2951742BD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 на РОП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xmlns="" id="{E551A5FB-66ED-498D-8993-66470987B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претходна стерилизација инструмената-блефаростата и склералног депресора</a:t>
            </a:r>
          </a:p>
          <a:p>
            <a:pPr algn="r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 НН у положај на леђима и чврсто придржава главу током прегледа</a:t>
            </a:r>
          </a:p>
          <a:p>
            <a:pPr algn="r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закаже контролни преглед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12C3EC-4FF5-45F0-8276-BC0539B9B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Зависно од узраста НН, нега се спроводи на више нивоа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1. Непосрено збрињавање- нега у породилишту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први преглед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други преглед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2. Нега на одељењу ОИНН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3. Нега здравог НН у кућним условима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170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5EA422D3-960F-4F0D-8C64-33CDDD024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Вакцинација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xmlns="" id="{600B5AEA-A294-4989-A986-5A5D3B445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мед.сестре: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евиденција серијског броја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 </a:t>
            </a:r>
          </a:p>
          <a:p>
            <a:pPr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BCG-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леву надлактицу интрадермално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Hepatitisa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B- </a:t>
            </a: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ињекционо у бутни мишић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0E257D66-DBC3-4492-B42D-551C83C0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Антропометријске мере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B3FA32B-C29D-4A0E-88B1-746A47676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ПТМ се одређује ...... на ергономским вагама које прцизно одређују ТМ </a:t>
            </a:r>
          </a:p>
          <a:p>
            <a:pPr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ПТД ....... Мери се сантиметром од темена,дуж кич.стуба до пете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прва 3 месеца НН расте просечно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3,5cm (1,5- 5,5cm)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ПОГ....</a:t>
            </a:r>
            <a:r>
              <a:rPr lang="sr-Cyrl-CS" sz="2800" dirty="0">
                <a:latin typeface="Times New Roman" panose="02020603050405020304" pitchFamily="18" charset="0"/>
                <a:cs typeface="Times New Roman" pitchFamily="18" charset="0"/>
              </a:rPr>
              <a:t> се мери</a:t>
            </a:r>
            <a:r>
              <a:rPr lang="en-US" sz="28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меканим сантиметром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постављеним 0,5 цм изнад горње ивице обрва и ушних шкољки и преко најширег дела окципиталне кости</a:t>
            </a:r>
            <a:endParaRPr lang="sr-Latn-CS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xmlns="" id="{80D32D5A-975A-448A-A640-3248E071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Антропометријске мере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98C42C8-D9A0-4EA2-98EE-B22D49ADC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ПТМ 2500- 4200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(~ 3400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defRPr/>
            </a:pPr>
            <a:endParaRPr lang="sr-Cyrl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ПТД 52±2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</a:p>
          <a:p>
            <a:pPr eaLnBrk="1" hangingPunct="1">
              <a:defRPr/>
            </a:pPr>
            <a:endParaRPr lang="sr-Cyrl-R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 </a:t>
            </a:r>
            <a:r>
              <a:rPr lang="sr-Cyrl-C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35±1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sr-Cyrl-C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Cyrl-CS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3E98615-A029-4F65-BF66-481CB599A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57200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 отпусту НН...лекар израђује отпусну листу која садржи: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Име и презиме мајке НН и пол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Број наруквице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Датум и тачно време рођења (значајно...)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АС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ГС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ПТМ/ОГ/ОГК – мери медицинска сестра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Сестринска документација се мора подударати !!!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7262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xmlns="" id="{33F62431-33EC-4DCB-B913-CFBBF7376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Нега НН у ОИНН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E23F1C9-3046-45BF-A4F9-91B2182C7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Принципи рада и улога мед.сестре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Здрава (неинфективна) НН морају бити одвојена од болесних- кадровски и просторно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НН рођена ван болнице хоспитализују се минимум 7 дана у изолацији 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НН са инфекцијом (сумња/потврђена) мора се изоловати </a:t>
            </a:r>
          </a:p>
          <a:p>
            <a:pPr marL="0" indent="0">
              <a:buFont typeface="Arial" charset="0"/>
              <a:buNone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4157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xmlns="" id="{5E9B63EB-9AB1-461D-8D0D-1C7B9BA3D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Нега НН у ОИНН</a:t>
            </a:r>
            <a:endParaRPr lang="en-US" altLang="en-US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xmlns="" id="{892A8D20-8A51-4868-8B6D-1389C9087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НН се у купа под млазом воде, не у кадици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 приласка сваком новорођенчету, лекар и сестра стављају маске и перу руке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Славине се отварају лактом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Добра препорука: </a:t>
            </a:r>
          </a:p>
          <a:p>
            <a:pPr algn="r"/>
            <a:r>
              <a:rPr lang="sr-Cyrl-R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 једној соби највише 12 НН</a:t>
            </a:r>
          </a:p>
          <a:p>
            <a:pPr algn="r"/>
            <a:r>
              <a:rPr lang="sr-Cyrl-R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 сестра максимално може неговати 12 НН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2531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xmlns="" id="{FF9C2429-9973-4C2B-8AB0-E9A5650D8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 при пријему НН</a:t>
            </a:r>
            <a:endParaRPr lang="en-US" altLang="en-US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xmlns="" id="{586B8F24-06AF-4540-A353-C1385C066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очекује рођење или се роди НН које захтева лечење у ОИНН, особље са породилишта најави пријем </a:t>
            </a:r>
          </a:p>
          <a:p>
            <a:pPr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спрема: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инкубатор ( подешава,температуру, влажност, концентрацију кисеоника)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амбу балон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худ ( звоно за кисеоник)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респиратор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тубусе различитих величина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ларингоскоп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мегилова клешта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кепер траку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BA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потребну медицинску документацију</a:t>
            </a:r>
            <a:endParaRPr lang="en-US" altLang="en-US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xmlns="" id="{C5ABC113-5E09-41BB-931F-661D42CC2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 при пријему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xmlns="" id="{31DA5CAA-85F5-47E2-9ADF-B2D9A9FA8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525963"/>
          </a:xfrm>
        </p:spPr>
        <p:txBody>
          <a:bodyPr/>
          <a:lstStyle/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Проверити једњака и ануса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Узети прописане лабораторијске анализе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Успоставити ИВ линију,  дати прописану терапију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Инкубатор у коме дете борави обележити: име и презиме мајке, пол, ТТ, матични број и породилиште са ког долази дете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Комплетирати  историју болести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Направити  план неге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Употрељени материјал распреми се, коришћен прибор и опрема асептично спреми</a:t>
            </a:r>
          </a:p>
          <a:p>
            <a:r>
              <a:rPr lang="sr-Cyrl-BA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 завршеном пријему наставља се интензивно праћње и лечење НН</a:t>
            </a:r>
          </a:p>
          <a:p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xmlns="" id="{E80801B1-1C21-4A87-BFE1-E3EEA58E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 при пријему превремено рођеног НН</a:t>
            </a:r>
            <a:endParaRPr lang="en-US" altLang="en-US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xmlns="" id="{F2F5F2B4-BB5A-46C8-B82A-9DC3F6C35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Прематурус се смешта на одељење интензивне неге у претходно припремљен инкубатор.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Клиничко стање новорођенчета  одређује  редослед  поступака   пријема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Новорођенче са сниженом температуром најпре угрејати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Проценити опште стање новорођенчета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Учествовати у решавању ургентних проблема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Радити брзо избегавати расхлађивање</a:t>
            </a:r>
          </a:p>
          <a:p>
            <a:pPr>
              <a:defRPr/>
            </a:pPr>
            <a:r>
              <a:rPr lang="sr-Cyrl-B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отежаних или изосталих виталних функија поступцима реанимације повратити виталне функције па тек довршити пријем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xmlns="" id="{837093AB-A8E8-4C11-A14F-1EA7C3E3D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мед.сестре при пријему превремено рођеног НН</a:t>
            </a:r>
            <a:endParaRPr lang="en-US" altLang="en-US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xmlns="" id="{3EA3BD9A-FAAC-4BDD-B8AB-975C554CC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Проходност и хигијена горњих дисајних путева 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Хигијена коже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Пупчани патрљак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 телесне температуре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Антропометријска мерења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Континуирано праћење виталних функција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Назогастрична сонда</a:t>
            </a:r>
          </a:p>
          <a:p>
            <a:r>
              <a:rPr lang="sr-Cyrl-BA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Пласирање уринарног катетера или урин кесице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xmlns="" id="{45196A3E-D4A0-462D-94E6-1BABE4A72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Први преглед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B0FD7C-1A28-42AE-B5A6-923FE0AE0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Мед.сестра обезбеђује оптималне услове: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инкубатор са температуром до 34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загрејан термо сто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аспиратор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 и сет за реанимацију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вага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сантиметар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xmlns="" id="{BD81846C-EDC0-477F-B53A-3E1F3B2FD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Свакодневна нега НН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xmlns="" id="{751CE008-DA62-4E86-BC17-57E5F24F6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 коже и чула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 пупчаног патрљка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Храњење прематуруса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 и тоалета ендотрахеалног тубуса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Тоалета торакалног дрена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r-Cyrl-BA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sr-Cyrl-BA" alt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КОНТРОЛИСАЊЕ: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Уноса и губитка течности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Број и количину оброка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Број и квалитет столица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Бљуцкање или повраћање</a:t>
            </a:r>
          </a:p>
          <a:p>
            <a:pPr>
              <a:defRPr/>
            </a:pPr>
            <a:endParaRPr lang="sr-Cyrl-BA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sr-Cyrl-BA" alt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УЗИМАЊЕ: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Лабораторијских анализа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Пласирање катетера и сониди</a:t>
            </a:r>
          </a:p>
          <a:p>
            <a:pPr>
              <a:defRPr/>
            </a:pPr>
            <a:r>
              <a:rPr lang="sr-Cyrl-BA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Спровођење терапијских и дијагностичких процедура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xmlns="" id="{B03B72F5-7CFD-4B2E-BFDE-30B9959D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Опште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3E71C8-85B0-4A74-A388-B21F46767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Асептични услови рада подразумевају: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Просторну и кадровску изолацију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Дезинфекцију просторија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Ограничење контакта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Прописна радна одећа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Дистрибуција чистог – стерилног рубља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Изношење прљавог рубља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Cyrl-BA" sz="2000" dirty="0">
                <a:latin typeface="Times New Roman" pitchFamily="18" charset="0"/>
                <a:cs typeface="Times New Roman" pitchFamily="18" charset="0"/>
              </a:rPr>
              <a:t>Припрема и стерилизација инструмената и прибора за храњење</a:t>
            </a:r>
            <a:endParaRPr lang="en-US" sz="20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sr-Cyrl-BA" sz="20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sr-Cyrl-BA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Стално прање руку пре сваке манипулације и пре сваког контакта са превремено рођеним дететом.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xmlns="" id="{C0D20940-A1CB-47D2-8AF1-CCC9D88E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xmlns="" id="{30E7A456-C835-4754-AD65-915249FC3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 неуроразвојних поремећаја- код превремено рођене деце: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Узрок: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рана сензорна искуства незрелог ЦНСа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штетно дејство континуираног светла, буке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неадекватно позиционирање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понављање бола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четса узнемиравања због интервенција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МАЈКЕ И ПОРОДИЦЕ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sr-Cyrl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sr-Cyrl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xmlns="" id="{D1EFC309-D1AF-48A9-8462-1369A3526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F331F11-B60F-4991-A20D-37A93F08D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Обезбеђује режим дан- ноћ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Инкубатори се покривају специјалим покривкама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Минимизира буку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Утишавање звучних сигнала аларма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 разговор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Конрола нивоа толерисане буке- у ОИНН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xmlns="" id="{5750E8DC-A293-4EF3-8BDC-0EDF622E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67A838-D335-4430-8B20-BC8693669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договору са лекаром планирају се...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прегледи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дијагностичке прцедуре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 процедуре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xmlns="" id="{2DB0F336-FB1C-4C01-85E9-E1066B080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3F110D-763F-49EB-8882-F3FB8CCCD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Позиционирање: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благо флексионом положају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у осовини тела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руке благо савијене </a:t>
            </a:r>
          </a:p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се: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специјална ``гнезда``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подупирачи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ролне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xmlns="" id="{8EC6523D-D688-448E-B86C-E5B7BDB9B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36870D-5638-4764-8E29-9B7312EEC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Прихватање породице као партнера у лечењу новорођенчета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-КОНТАКТ ``КОЖА НА КОЖУ``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-голо НН са капицом на глави, мед.сестра поставља мајци на голе груди, у пределу грудне кости, између дојки у усправни жабљи положај са главом окренутом у једну страну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-НН и мајка су у  посебној еластичној марами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xmlns="" id="{432A8590-752F-45C4-B776-E96F612B8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Посебне мере неге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74363F-14D4-4FB0-8588-6C95CC066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незрелости терморегулационих центара...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оптимална температура и влажност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 у асептичним условима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xmlns="" id="{48812500-4A8B-49E2-88AF-DE1978ED5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Специфичност терапије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xmlns="" id="{C2BF8A95-9A22-4E54-AB29-DEF435C63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Због мале ТМ НН- опрез код израде појединачне терапије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Користити инфузионе пумпе за континуирану терапију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Поштовати препоруке за растварање лекова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Опрез при пласирању терапије у ВУК</a:t>
            </a:r>
          </a:p>
          <a:p>
            <a:endParaRPr lang="sr-Cyrl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xmlns="" id="{1C46A60F-AE23-4DA2-A313-2B6EC4586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000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Подршка родитељима НН у ОИНН</a:t>
            </a:r>
            <a:endParaRPr lang="en-US" alt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AF6F15-85F8-4882-BE13-CDCED1BB0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Први сусрет са бебом је увек праћен снажним емоцијама </a:t>
            </a:r>
          </a:p>
          <a:p>
            <a:pPr>
              <a:defRPr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Најбитније је родитеље упознати са свим детаљима и приближити им све што се користи у подршци лечења и неге њиховог детета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инкубатор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н-г сонда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и.в. канила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xmlns="" id="{2C767922-F98A-40EA-9A1E-BB3B2ADE5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Први преглед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xmlns="" id="{CFF09E7C-B604-4F50-A05A-AA5848BC6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материјал и прибор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стерилан сет рукавица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хируршке рукавице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дезинфекцију пупка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идентификациона трачица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порођајни лист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ћебе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оловка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xmlns="" id="{FB5A34BC-507A-464D-86F0-63D5076AA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Подршка родитељима НН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xmlns="" id="{EDAE76BB-279E-436F-857F-A5058E61D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 је важно информисати их о времену предвиђеном за посете, као и дати телефонски контант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Са пуно разумевања објаснити све њихове недоумице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Охрабрити их, али не давати лажну наду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xmlns="" id="{E4883B4C-D98C-4F8A-B620-0E758F0FF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000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Подршка родитељима НН</a:t>
            </a:r>
            <a:endParaRPr lang="en-US" alt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xmlns="" id="{1DD60C01-AAB6-40D6-9252-1D4DDAD88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Разумети ако постоји страх од губитка бебе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Ослободити их осећаја кривице, што се трудноћа раније завршила, што је било компликација,...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 дозволити поређење са другом децом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 дозволити да се осећају безпомоћним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Упознати их са системом рада, а кад стање НН дозволи укључити их у лечење и негу </a:t>
            </a:r>
          </a:p>
          <a:p>
            <a:endParaRPr lang="sr-Cyrl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xmlns="" id="{056594CE-BC47-420D-8A52-9C73A326E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000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Подршка родитељима НН</a:t>
            </a:r>
            <a:endParaRPr lang="en-US" alt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xmlns="" id="{F3E75B68-1A29-4E55-B374-6BB695143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Опоравак...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обезбедити што чешћи контакт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почетку додиром кроз инкубатор- </a:t>
            </a:r>
          </a:p>
          <a:p>
            <a:pPr marL="0" indent="0" algn="r">
              <a:buFont typeface="Arial" panose="020B0604020202020204" pitchFamily="34" charset="0"/>
              <a:buNone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умири бебу и успокоји мајку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 кожа на кожу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омогућити да се беба храни њеним млеком </a:t>
            </a:r>
          </a:p>
          <a:p>
            <a:pPr algn="r">
              <a:buFont typeface="Wingdings" panose="05000000000000000000" pitchFamily="2" charset="2"/>
              <a:buChar char="§"/>
              <a:defRPr/>
            </a:pPr>
            <a:r>
              <a:rPr lang="sr-Cyrl-R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омогућити да учествује у хабилитацији 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xmlns="" id="{ABD17E50-3D9E-44EF-8E11-9680F7CC6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xmlns="" id="{DE24D999-9010-432A-B868-677FD6871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Упоредо улога мед.сестре- документација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да оно што ураде мед.сестре, виде и други сарадници у послу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ефикаснију координацију и бољу међусобну сарадњу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континуитет у неговању болесника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усмерава на даље планирање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xmlns="" id="{4AE7D609-9849-4835-B023-F7F19C7A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</a:t>
            </a:r>
            <a:endParaRPr lang="en-US" altLang="en-US"/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xmlns="" id="{973AB38E-54C4-40F1-87AD-169A23E1D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88" y="1417638"/>
            <a:ext cx="8229600" cy="4525962"/>
          </a:xfrm>
        </p:spPr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доказ о обављеном стручном, етичком, правном и финансијском раду 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Показатељ је вредновања квалитета и ефикасности рада мед.сестара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Служи и у судско- медицинске сврхе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Увек је тајна – осим у службеним намерма</a:t>
            </a:r>
          </a:p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Свакодневно, уз остале процедуре, мед.сестра је дужна да води дневник рада</a:t>
            </a:r>
          </a:p>
          <a:p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xmlns="" id="{2DD500C4-92A2-4195-A687-0BDF18BB6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</a:t>
            </a:r>
            <a:endParaRPr lang="en-US" altLang="en-US"/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xmlns="" id="{7E94E509-7236-4B45-8C96-62CB3FED6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Евиденције у неонатологији: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пријем НН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отпуст НН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примо- предаја по сменама (...све промене општег стања пацијента..)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амбулантних- прегледа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консултативних/конзилијарних прегледа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скрининга, вакцинација, ...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xmlns="" id="{B0F04CFE-29D9-4B9A-8CD2-F1E20BF74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xmlns="" id="{9E833003-F878-4103-BF9C-8B99105BE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X.Y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 женско новорођенче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рођено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xx.yy.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2020.године у 02:35 часова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примљено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xx.yy.</a:t>
            </a: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2020.године у 07:55 часова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број наруквице: 7..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Упућено из регионалног породилишта у пратњи педијатра и мед.сестре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Разлог хоспитализације: респираторно погоршање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50809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xmlns="" id="{E4C8E3A6-357A-483A-B9E0-578EEFE5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DFADAE-AC6D-450A-94D2-F948265F1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Лична анамнеза: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Друго дете из неконтролисане трудноће.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ПТМ=1280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g, PTD=41cm, POG=27cm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Апгар скор 4/5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ГС 39 недељ</a:t>
            </a:r>
            <a:r>
              <a:rPr lang="sr-Cyrl-RS" dirty="0"/>
              <a:t>а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sr-Cyrl-RS" dirty="0"/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 advTm="3360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xmlns="" id="{CE6BF650-024A-4AD9-9897-83179FDAA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AE207A-E697-4C4B-95F7-D005AC022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Лична анамнеза: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Порођај завршен природним путем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Плодова вода зелена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Плодови овојци прокинути непосредно пред порођај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 advTm="12339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xmlns="" id="{71E86818-4BCD-4B96-88A9-3705C14E6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3F00EE-9866-4A0D-84E6-90652962B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Породична анамнеза: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Друга неконтролисана трудноћа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Током трудноће мајка је била здрава. Прва трудноћа завршена пре 11 месеци.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КГ мајке ``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`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RhD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+ (позитивна).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Нема података везаних за наслеђе.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172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xmlns="" id="{2EC86E48-92F9-4AF2-A538-E7B9D6CF9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Први преглед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xmlns="" id="{18C41FF1-02A1-443A-837F-939AF2FB4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стерилан сет за прву негу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2 компресе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хируршке маказе или скалпел 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кепер трачица или штипалјка за клемовање пупка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 за аспирацију одговарајућег промера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5 тупфера газе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пинцета или хватаљка по Пеану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5 пелена 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xmlns="" id="{A1D7FB98-ABD7-4E05-8C78-8273E80D4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F6309D8-F6A1-468B-9A12-596A7F5F9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Садашња болест: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Први преглед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хипотрофично, слабије плаче, глава издужена, намрштено, 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кожа мрко- ружичаста, смежурана, акре ливидне 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тонус снижен, рефлекси се не изазивају, потом назначени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респирације напорније, са нискотонским визингом 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налаз над срцем уредан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1556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xmlns="" id="{09F7DB19-60C8-4726-80C0-776968657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37156F-4750-47A0-BD73-6CF85D667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Други преглед- у боксу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Смештено у изолету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Шатор за кисеоник са 3, а затим и 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l/min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Добре сатурације кисеоником и срчане радње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Гасне анализе: указују на ацидозу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хипогликемији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изолети ружичасто, присутне спонтане моторике, развија тахипнеу, Р=80/мин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Терапија: и.в.рехидрација, иницијална АБ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Pamecil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Amicacin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витамин К. Вакцине није примило.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628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xmlns="" id="{DF767DD7-AF23-46D9-8D77-650B0FA3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AAD31D2-10F9-4560-863A-5A5814699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 пријему у ОИНН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Бактериолошки обрађено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изолети, са додатним О2- шатор 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Терапија: АБ (исти), а од 2-ог дана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Meronem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због ↑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CRP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Гасне анализе при пријему: ацидоза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Хипергликемији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12,5mmol/L </a:t>
            </a:r>
          </a:p>
        </p:txBody>
      </p:sp>
    </p:spTree>
  </p:cSld>
  <p:clrMapOvr>
    <a:masterClrMapping/>
  </p:clrMapOvr>
  <p:transition spd="slow" advTm="46369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xmlns="" id="{C81F3CB1-F6C4-464B-8914-3D053B86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A42BA1-04BE-462A-BACC-2DB4ABC5E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УЗ ЦНСа- Изражене хиперехогености. Коморе у физиолошким границама</a:t>
            </a:r>
          </a:p>
          <a:p>
            <a:pPr marL="0" indent="0">
              <a:buFont typeface="Arial" charset="0"/>
              <a:buNone/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УЗ срца: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ASD u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fossi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ovalis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Ртг плућа: Указује на пнеумонију при пријему ...Контролни налаз уредан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5373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xmlns="" id="{F0DB9708-B309-4605-9B26-15ECE2359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9353B8-D4EE-41D2-A468-69E17EAF5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даљем току...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Гасне анализе: у границама рефернтних вредности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Контролисана гликемија 5,4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mmol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/L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Повишене вредности билирубина –Фото терапија 4 сата </a:t>
            </a:r>
          </a:p>
          <a:p>
            <a:pPr>
              <a:buFont typeface="Arial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Анемија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Hg=109g/l)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ТС депл.Ер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7137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xmlns="" id="{BE2ACA8B-0A34-4A9C-B9B6-45D9817D0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СЛУЧАЈА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xmlns="" id="{FC9F6538-8664-4B3F-BEF5-3E36FFC0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ИУЗР...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Таблице за 39ГН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за женско НН предвиђају...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ПТМ →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p5: 2800g, p50:</a:t>
            </a: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3350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g, p95: 3947g</a:t>
            </a:r>
            <a:endParaRPr lang="sr-Cyrl-R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ПТД →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p5: 48cm, p50:50cm, p95: 53cm</a:t>
            </a:r>
            <a:endParaRPr lang="sr-Cyrl-R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ПТМ=1280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g, PTD=41cm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r-Cyrl-R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Закључак: </a:t>
            </a:r>
            <a:r>
              <a:rPr lang="sr-Cyrl-R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НН рођено у термину са ИУЗР </a:t>
            </a:r>
            <a:endParaRPr lang="sr-Cyrl-RS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24120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4BEAAF-4803-4E45-8038-1672779DF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55626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Нега у породилишту- основном збрињавању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Први преглед- улога мед.сестре: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прихватање НН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пресецање пупчаника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прво: 5- 10 минута од рођења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трајно: кад престану пупчане пулзације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 штипаљком,стерилном кепер трачицом,...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све у строго асептичним условима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 advTm="76903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AA437F-5FF6-4CDD-AB5E-2E12F4F5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Улога мед.сестре у нези пупчаног патрка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Пупчани патрљак...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сасуши се за 3- 4 дана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отпада за 1 недељу и оставља рану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зарасте за 2 недеље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Све друго: крварење, влажење, ...- захтева лечење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slow" advTm="2473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436A2F-C624-4573-B1CD-364CF10D3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другог прегледа до отпуста из породилишта (2-3 дана) улога медицинске сестре ...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свакодневна обрада пупка антисептиком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купање и нега коже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Скрининг тестови: Гатријев тест, УЗ ЦНСа, скрининг слуха, скрининг на РОП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61026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FD0356-2E9F-4378-9502-BFDF15ECC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/>
              <a:t>4.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Профилакса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капи у очи- превенција гонороичне инфекције </a:t>
            </a:r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укапава се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1%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сребро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нитрата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0,5%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еритромицин / 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1%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повидон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јод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тетрациклин</a:t>
            </a:r>
            <a:r>
              <a:rPr lang="sl-SI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Витамин К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Вакцине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5091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2053</Words>
  <Application>Microsoft Office PowerPoint</Application>
  <PresentationFormat>On-screen Show (4:3)</PresentationFormat>
  <Paragraphs>394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Први преглед</vt:lpstr>
      <vt:lpstr>Први преглед </vt:lpstr>
      <vt:lpstr>Први преглед </vt:lpstr>
      <vt:lpstr>PowerPoint Presentation</vt:lpstr>
      <vt:lpstr>PowerPoint Presentation</vt:lpstr>
      <vt:lpstr>PowerPoint Presentation</vt:lpstr>
      <vt:lpstr>PowerPoint Presentation</vt:lpstr>
      <vt:lpstr>Гатријев тест </vt:lpstr>
      <vt:lpstr>Гатријев тест </vt:lpstr>
      <vt:lpstr>Гатријев тест </vt:lpstr>
      <vt:lpstr>Ултразвучни прегледи </vt:lpstr>
      <vt:lpstr>Ултразвучни прегледи </vt:lpstr>
      <vt:lpstr>Ултразвучни прегледи </vt:lpstr>
      <vt:lpstr>Скрининг на РОП</vt:lpstr>
      <vt:lpstr>Скрининг на РОП</vt:lpstr>
      <vt:lpstr>Скрининг на РОП</vt:lpstr>
      <vt:lpstr>Скрининг на РОП</vt:lpstr>
      <vt:lpstr>Вакцинација </vt:lpstr>
      <vt:lpstr>Антропометријске мере</vt:lpstr>
      <vt:lpstr>Антропометријске мере</vt:lpstr>
      <vt:lpstr>PowerPoint Presentation</vt:lpstr>
      <vt:lpstr>Нега НН у ОИНН</vt:lpstr>
      <vt:lpstr>Нега НН у ОИНН</vt:lpstr>
      <vt:lpstr>Улога мед.сестре при пријему НН</vt:lpstr>
      <vt:lpstr>Улога мед.сестре при пријему НН</vt:lpstr>
      <vt:lpstr>Улога мед.сестре при пријему превремено рођеног НН</vt:lpstr>
      <vt:lpstr>Улога мед.сестре при пријему превремено рођеног НН</vt:lpstr>
      <vt:lpstr>Свакодневна нега НН </vt:lpstr>
      <vt:lpstr>Опште мере неге НН</vt:lpstr>
      <vt:lpstr>Посебне мере неге НН</vt:lpstr>
      <vt:lpstr>Посебне мере неге НН</vt:lpstr>
      <vt:lpstr>Посебне мере неге НН</vt:lpstr>
      <vt:lpstr>Посебне мере неге НН</vt:lpstr>
      <vt:lpstr>Посебне мере неге НН</vt:lpstr>
      <vt:lpstr>Посебне мере неге НН</vt:lpstr>
      <vt:lpstr>Специфичност терапије </vt:lpstr>
      <vt:lpstr>Подршка родитељима НН у ОИНН</vt:lpstr>
      <vt:lpstr>Подршка родитељима НН</vt:lpstr>
      <vt:lpstr>Подршка родитељима НН</vt:lpstr>
      <vt:lpstr>Подршка родитељима НН</vt:lpstr>
      <vt:lpstr>Документација </vt:lpstr>
      <vt:lpstr>Документација</vt:lpstr>
      <vt:lpstr>Документација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  <vt:lpstr>ПРИКАЗ СЛУЧАЈА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Miki</dc:creator>
  <cp:lastModifiedBy>Pc</cp:lastModifiedBy>
  <cp:revision>126</cp:revision>
  <dcterms:created xsi:type="dcterms:W3CDTF">2020-09-07T08:58:42Z</dcterms:created>
  <dcterms:modified xsi:type="dcterms:W3CDTF">2021-02-10T00:03:00Z</dcterms:modified>
</cp:coreProperties>
</file>